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70" r:id="rId2"/>
    <p:sldId id="274" r:id="rId3"/>
    <p:sldId id="257" r:id="rId4"/>
    <p:sldId id="271" r:id="rId5"/>
    <p:sldId id="272" r:id="rId6"/>
    <p:sldId id="268" r:id="rId7"/>
    <p:sldId id="284" r:id="rId8"/>
    <p:sldId id="285" r:id="rId9"/>
    <p:sldId id="286" r:id="rId10"/>
    <p:sldId id="289" r:id="rId11"/>
    <p:sldId id="292" r:id="rId12"/>
    <p:sldId id="294" r:id="rId13"/>
    <p:sldId id="287" r:id="rId14"/>
    <p:sldId id="276" r:id="rId15"/>
    <p:sldId id="282" r:id="rId16"/>
    <p:sldId id="290" r:id="rId17"/>
    <p:sldId id="291" r:id="rId18"/>
    <p:sldId id="281" r:id="rId19"/>
    <p:sldId id="288" r:id="rId20"/>
    <p:sldId id="273" r:id="rId21"/>
    <p:sldId id="277" r:id="rId22"/>
    <p:sldId id="283" r:id="rId23"/>
    <p:sldId id="275" r:id="rId24"/>
    <p:sldId id="29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B46"/>
    <a:srgbClr val="003300"/>
    <a:srgbClr val="FF0066"/>
    <a:srgbClr val="1FFF01"/>
    <a:srgbClr val="660066"/>
    <a:srgbClr val="92926E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C1625-BEF9-489A-AF6A-66E0056C4922}" v="1365" dt="2020-07-08T15:24:22.559"/>
    <p1510:client id="{A5E536D0-8DBC-4A1A-B0DE-53EC261572DA}" v="19" dt="2020-07-08T15:55:46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4" autoAdjust="0"/>
    <p:restoredTop sz="90138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38F5-9FC5-4BED-B6B6-BEBC252C35D9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006A3-4926-44C8-A559-D01BD590D1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7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006A3-4926-44C8-A559-D01BD590D16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0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6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06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21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73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0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1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6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9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6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98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ellar-c2.services.clever-cloud.com/s3.i-micronews.com/uploads/2019/06/News_manufacture_factory_y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86" y="1514900"/>
            <a:ext cx="11027391" cy="2415653"/>
          </a:xfrm>
          <a:solidFill>
            <a:schemeClr val="accent1">
              <a:lumMod val="40000"/>
              <a:lumOff val="60000"/>
              <a:alpha val="41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</a:t>
            </a:r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«Газ опасным может стать,</a:t>
            </a:r>
            <a:b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правила не знать</a:t>
            </a:r>
            <a:r>
              <a:rPr lang="ru-RU" sz="7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sz="7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414448" y="4394579"/>
            <a:ext cx="5609230" cy="2197290"/>
          </a:xfrm>
          <a:solidFill>
            <a:schemeClr val="tx2">
              <a:lumMod val="40000"/>
              <a:lumOff val="60000"/>
              <a:alpha val="7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Материал подготовила воспитатель старшей группы МБДОУ детский сад №3 «Алёнушка» Стародубцева Г.П.</a:t>
            </a:r>
            <a:endParaRPr lang="ru-RU" b="1" i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0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i.gifer.com/embedded/download/LRpz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74">
            <a:off x="9545325" y="2026175"/>
            <a:ext cx="2478117" cy="28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6" y="102106"/>
            <a:ext cx="11373134" cy="83958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6000" b="1" dirty="0" smtClean="0">
                <a:solidFill>
                  <a:srgbClr val="FF0000"/>
                </a:solidFill>
              </a:rPr>
              <a:t>Как узнать, что плита неисправна?</a:t>
            </a:r>
            <a:r>
              <a:rPr lang="ru-RU" sz="6000" b="1" dirty="0">
                <a:solidFill>
                  <a:srgbClr val="FF0000"/>
                </a:solidFill>
              </a:rPr>
              <a:t/>
            </a:r>
            <a:br>
              <a:rPr lang="ru-RU" sz="6000" b="1" dirty="0">
                <a:solidFill>
                  <a:srgbClr val="FF0000"/>
                </a:solidFill>
              </a:rPr>
            </a:b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18364" y="1246693"/>
            <a:ext cx="9484583" cy="55092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 том, что в плите неисправность, можно узнать по цвету пламени. Если плита работает нормально — пламя ровное, 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голубого 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цвета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Красный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или 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желтый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огонь, 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копоть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на кастрюлях говорят о том, что газ сгорает не полностью. Значит, пора вызвать мастера и починить плиту.</a:t>
            </a:r>
            <a:endParaRPr kumimoji="0" lang="ru-RU" altLang="ru-RU" sz="3200" b="1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Как вы думаете, почему некоторые хозяйки пользуют­ся чайником со свистком?</a:t>
            </a:r>
            <a:r>
              <a:rPr kumimoji="0" lang="ru-RU" altLang="ru-RU" sz="3200" b="1" i="0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Потому, что </a:t>
            </a:r>
            <a:r>
              <a:rPr lang="ru-RU" alt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к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огда вода в чайнике закипе­ла, раздается громкий свист</a:t>
            </a:r>
            <a:r>
              <a:rPr lang="ru-RU" alt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О</a:t>
            </a:r>
            <a:r>
              <a:rPr kumimoji="0" lang="ru-RU" altLang="ru-RU" sz="32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н напоминает о том, что чайник пора снять с плиты, чтобы вода не залила газ.</a:t>
            </a:r>
            <a:endParaRPr kumimoji="0" lang="ru-RU" altLang="ru-RU" sz="3200" b="1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0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92" y="1752"/>
            <a:ext cx="12247492" cy="69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9" y="0"/>
            <a:ext cx="10616821" cy="1351128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solidFill>
                  <a:srgbClr val="FF0000"/>
                </a:solidFill>
              </a:rPr>
              <a:t/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ОПРЕДЕЛИТЬ УТЕЧКУ ГАЗА ДОМА:</a:t>
            </a:r>
            <a:r>
              <a:rPr lang="ru-RU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979" y="1255594"/>
            <a:ext cx="10959152" cy="5666072"/>
          </a:xfrm>
          <a:solidFill>
            <a:schemeClr val="bg1">
              <a:alpha val="44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9600" b="1" dirty="0">
                <a:solidFill>
                  <a:srgbClr val="002060"/>
                </a:solidFill>
              </a:rPr>
              <a:t>-</a:t>
            </a:r>
            <a:r>
              <a:rPr lang="ru-RU" sz="9600" b="1" dirty="0" smtClean="0">
                <a:solidFill>
                  <a:srgbClr val="002060"/>
                </a:solidFill>
              </a:rPr>
              <a:t>Утечка</a:t>
            </a:r>
            <a:r>
              <a:rPr lang="ru-RU" sz="9600" b="1" dirty="0">
                <a:solidFill>
                  <a:srgbClr val="002060"/>
                </a:solidFill>
              </a:rPr>
              <a:t> газа обнаруживается в помещении по характерному запаху.  Она  может возникнуть  в соединениях газовой разводки на кранах перед приборами.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-Кроме</a:t>
            </a:r>
            <a:r>
              <a:rPr lang="ru-RU" sz="9600" b="1" dirty="0">
                <a:solidFill>
                  <a:srgbClr val="002060"/>
                </a:solidFill>
              </a:rPr>
              <a:t> того, утечка газа может наблюдаться в горелках при открытых или плохо закрытых кранах.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-Утечка </a:t>
            </a:r>
            <a:r>
              <a:rPr lang="ru-RU" sz="9600" b="1" dirty="0">
                <a:solidFill>
                  <a:srgbClr val="002060"/>
                </a:solidFill>
              </a:rPr>
              <a:t>газа может явиться причиной тяжелого удушья людей, вызвать пожар или взрыв.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-Отыскивание </a:t>
            </a:r>
            <a:r>
              <a:rPr lang="ru-RU" sz="9600" b="1" dirty="0">
                <a:solidFill>
                  <a:srgbClr val="002060"/>
                </a:solidFill>
              </a:rPr>
              <a:t>утечки газа при помощи огня строго воспрещается.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-В </a:t>
            </a:r>
            <a:r>
              <a:rPr lang="ru-RU" sz="9600" b="1" dirty="0">
                <a:solidFill>
                  <a:srgbClr val="002060"/>
                </a:solidFill>
              </a:rPr>
              <a:t>случае систематического нарушения абонентом правил пользования газом и невыполнения указаний эксплуатационной газовой службы абонент снимается со снабжения газом</a:t>
            </a:r>
            <a:r>
              <a:rPr lang="ru-RU" sz="9600" b="1" dirty="0" smtClean="0">
                <a:solidFill>
                  <a:srgbClr val="002060"/>
                </a:solidFill>
              </a:rPr>
              <a:t>.</a:t>
            </a:r>
            <a:endParaRPr lang="ru-RU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12247492" cy="69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524" y="600501"/>
            <a:ext cx="10699846" cy="6073254"/>
          </a:xfrm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-В случае неисправности газовой разводки и ненормальной работы газовых приборов, абонент должен вызвать газовую службу </a:t>
            </a:r>
            <a:r>
              <a:rPr lang="ru-RU" sz="3600" b="1" dirty="0" smtClean="0">
                <a:solidFill>
                  <a:srgbClr val="FF0000"/>
                </a:solidFill>
              </a:rPr>
              <a:t>04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выполнения необходимого ремонта или наладки газовых приборов. 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-При длительном перерыве пользования газом (отъезд, ремонт и пр.) абонент обязан заявить об этом для отключения квартиры от газоснабжения.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-Слесари газораспределительной компании, выезжающие по вызову абонента для ликвидации аварии, имеют право явиться в любое время суток.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-С заказом на доставку газа, а также по вопросу ремонта, регулировки и утечки газа, обращаться по телефону: </a:t>
            </a:r>
            <a:r>
              <a:rPr lang="ru-RU" sz="3600" b="1" dirty="0">
                <a:solidFill>
                  <a:srgbClr val="FF0000"/>
                </a:solidFill>
              </a:rPr>
              <a:t>04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a.d-cd.net/GaAAAgD0seA-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7" y="3893821"/>
            <a:ext cx="1951631" cy="2766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penza-gorod.ru/upload/iblock/c90/c9018e4ea4df2e6169cdcd45251eef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1" y="1624084"/>
            <a:ext cx="2719671" cy="181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72" y="682388"/>
            <a:ext cx="11714328" cy="668740"/>
          </a:xfrm>
        </p:spPr>
        <p:txBody>
          <a:bodyPr>
            <a:normAutofit fontScale="90000"/>
          </a:bodyPr>
          <a:lstStyle/>
          <a:p>
            <a:r>
              <a:rPr lang="ru-RU" sz="5300" b="1" i="1" dirty="0">
                <a:solidFill>
                  <a:srgbClr val="FF0000"/>
                </a:solidFill>
              </a:rPr>
              <a:t>Что делать, если вы почувствовали запах газа?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8881" y="1624084"/>
            <a:ext cx="8301149" cy="5036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Прежде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всего, нужно сказать об этом взрослым.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никого из взрос­лых дома нет, ни в коем случае не включайте свет, не чир­кайте спичкой или зажигалкой. Даже не звоните из дома по телефону. Почему? </a:t>
            </a:r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Потому,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 от малейшей искорки газ может взорваться. Откройте все форточки и бегите к сосе­дям. От них позвоните родителям и по телефону </a:t>
            </a:r>
            <a:r>
              <a:rPr lang="ru-RU" sz="4800" b="1" dirty="0" smtClean="0">
                <a:solidFill>
                  <a:srgbClr val="FF0000"/>
                </a:solidFill>
              </a:rPr>
              <a:t>04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это номер газовой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службы.</a:t>
            </a:r>
          </a:p>
        </p:txBody>
      </p:sp>
    </p:spTree>
    <p:extLst>
      <p:ext uri="{BB962C8B-B14F-4D97-AF65-F5344CB8AC3E}">
        <p14:creationId xmlns:p14="http://schemas.microsoft.com/office/powerpoint/2010/main" val="25467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346130.selcdn.ru/storage1/include/site_603/section_69/thumbs/EfvafU8yxf8Y_1000x0_mtdhGWC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" y="846161"/>
            <a:ext cx="3513519" cy="50906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4137" y="286603"/>
            <a:ext cx="7237862" cy="6182435"/>
          </a:xfrm>
          <a:solidFill>
            <a:schemeClr val="bg1">
              <a:alpha val="43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</a:rPr>
              <a:t>С газом будь осторожен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</a:rPr>
              <a:t>От газа пожар возможен!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Слышать приходилось нам не раз,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Что причиной взрыва мог быть газ.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А потом пожар … люди остались без </a:t>
            </a:r>
            <a:r>
              <a:rPr lang="ru-RU" sz="3200" b="1" dirty="0" smtClean="0">
                <a:solidFill>
                  <a:srgbClr val="002060"/>
                </a:solidFill>
              </a:rPr>
              <a:t>дома…</a:t>
            </a:r>
            <a:endParaRPr lang="ru-RU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Такие явления повторяются снова и снова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Чтоб подобные происшествия предотвратить,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Должны правила эксплуатации газа мы повторить.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2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177421"/>
            <a:ext cx="10986447" cy="131018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Давайте </a:t>
            </a:r>
            <a:r>
              <a:rPr lang="ru-RU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запомним четыре важных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ru-RU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3600" dirty="0">
                <a:solidFill>
                  <a:srgbClr val="003300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376" y="1883391"/>
            <a:ext cx="8189760" cy="4640239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1. </a:t>
            </a:r>
            <a:r>
              <a:rPr lang="ru-RU" sz="3500" b="1" dirty="0" smtClean="0">
                <a:solidFill>
                  <a:srgbClr val="FF0000"/>
                </a:solidFill>
              </a:rPr>
              <a:t>Не</a:t>
            </a:r>
            <a:r>
              <a:rPr lang="ru-RU" sz="3500" b="1" dirty="0">
                <a:solidFill>
                  <a:srgbClr val="002060"/>
                </a:solidFill>
              </a:rPr>
              <a:t> ремонтируйте газовые приборы </a:t>
            </a:r>
            <a:r>
              <a:rPr lang="ru-RU" sz="3500" b="1" dirty="0" smtClean="0">
                <a:solidFill>
                  <a:srgbClr val="002060"/>
                </a:solidFill>
              </a:rPr>
              <a:t>самостоятельно.</a:t>
            </a:r>
            <a:endParaRPr lang="ru-RU" sz="35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2. </a:t>
            </a:r>
            <a:r>
              <a:rPr lang="ru-RU" sz="3500" b="1" dirty="0" smtClean="0">
                <a:solidFill>
                  <a:srgbClr val="FF0000"/>
                </a:solidFill>
              </a:rPr>
              <a:t>Не</a:t>
            </a:r>
            <a:r>
              <a:rPr lang="ru-RU" sz="3500" b="1" dirty="0">
                <a:solidFill>
                  <a:srgbClr val="002060"/>
                </a:solidFill>
              </a:rPr>
              <a:t> привязывайте к газовым трубам бельевых </a:t>
            </a:r>
            <a:r>
              <a:rPr lang="ru-RU" sz="3500" b="1" dirty="0" smtClean="0">
                <a:solidFill>
                  <a:srgbClr val="002060"/>
                </a:solidFill>
              </a:rPr>
              <a:t>верёвок.</a:t>
            </a:r>
            <a:endParaRPr lang="ru-RU" sz="35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3. </a:t>
            </a:r>
            <a:r>
              <a:rPr lang="ru-RU" sz="3500" b="1" dirty="0" smtClean="0">
                <a:solidFill>
                  <a:srgbClr val="FF0000"/>
                </a:solidFill>
              </a:rPr>
              <a:t>Не</a:t>
            </a:r>
            <a:r>
              <a:rPr lang="ru-RU" sz="3500" b="1" dirty="0">
                <a:solidFill>
                  <a:srgbClr val="002060"/>
                </a:solidFill>
              </a:rPr>
              <a:t> исправляйте сами дефекты газовых </a:t>
            </a:r>
            <a:r>
              <a:rPr lang="ru-RU" sz="3500" b="1" dirty="0" smtClean="0">
                <a:solidFill>
                  <a:srgbClr val="002060"/>
                </a:solidFill>
              </a:rPr>
              <a:t>труб.</a:t>
            </a:r>
            <a:endParaRPr lang="ru-RU" sz="35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4. </a:t>
            </a:r>
            <a:r>
              <a:rPr lang="ru-RU" sz="3500" b="1" dirty="0" smtClean="0">
                <a:solidFill>
                  <a:srgbClr val="FF0000"/>
                </a:solidFill>
              </a:rPr>
              <a:t>Не</a:t>
            </a:r>
            <a:r>
              <a:rPr lang="ru-RU" sz="3500" b="1" dirty="0">
                <a:solidFill>
                  <a:srgbClr val="002060"/>
                </a:solidFill>
              </a:rPr>
              <a:t> оставляйте без присмотра работающие газовые </a:t>
            </a:r>
            <a:r>
              <a:rPr lang="ru-RU" sz="3500" b="1" dirty="0" smtClean="0">
                <a:solidFill>
                  <a:srgbClr val="002060"/>
                </a:solidFill>
              </a:rPr>
              <a:t>приборы.</a:t>
            </a:r>
            <a:endParaRPr lang="ru-RU" sz="35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5362" name="Picture 2" descr="https://i.gifer.com/embedded/download/Iqf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484" y="2333768"/>
            <a:ext cx="3075168" cy="32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5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309" y="1"/>
            <a:ext cx="9893491" cy="1057700"/>
          </a:xfrm>
        </p:spPr>
        <p:txBody>
          <a:bodyPr>
            <a:noAutofit/>
          </a:bodyPr>
          <a:lstStyle/>
          <a:p>
            <a:r>
              <a:rPr lang="ru-RU" sz="5400" b="1" i="1" u="sng" dirty="0">
                <a:solidFill>
                  <a:srgbClr val="FF0000"/>
                </a:solidFill>
              </a:rPr>
              <a:t>Игра «Доскажи словечко»</a:t>
            </a:r>
            <a:endParaRPr lang="ru-RU" sz="5400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309" y="1419365"/>
            <a:ext cx="10194879" cy="5322628"/>
          </a:xfrm>
          <a:solidFill>
            <a:schemeClr val="bg1">
              <a:alpha val="51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sz="3600" b="1" dirty="0" smtClean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ru-RU" sz="6000" b="1" i="1" dirty="0" smtClean="0">
                <a:solidFill>
                  <a:srgbClr val="002060"/>
                </a:solidFill>
              </a:rPr>
              <a:t>Стол </a:t>
            </a:r>
            <a:r>
              <a:rPr lang="ru-RU" sz="6000" b="1" i="1" dirty="0">
                <a:solidFill>
                  <a:srgbClr val="002060"/>
                </a:solidFill>
              </a:rPr>
              <a:t>и шкаф сгорели разом.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Кто сушил белье над ...? </a:t>
            </a:r>
            <a:r>
              <a:rPr lang="ru-RU" sz="6000" b="1" i="1" dirty="0" smtClean="0">
                <a:solidFill>
                  <a:srgbClr val="002060"/>
                </a:solidFill>
              </a:rPr>
              <a:t>.</a:t>
            </a:r>
            <a:r>
              <a:rPr lang="ru-RU" sz="6000" b="1" dirty="0">
                <a:solidFill>
                  <a:srgbClr val="002060"/>
                </a:solidFill>
              </a:rPr>
              <a:t/>
            </a:r>
            <a:br>
              <a:rPr lang="ru-RU" sz="6000" b="1" dirty="0">
                <a:solidFill>
                  <a:srgbClr val="002060"/>
                </a:solidFill>
              </a:rPr>
            </a:br>
            <a:r>
              <a:rPr lang="ru-RU" sz="6000" b="1" dirty="0" smtClean="0"/>
              <a:t>                                                                          </a:t>
            </a:r>
            <a:r>
              <a:rPr lang="ru-RU" sz="6000" b="1" i="1" dirty="0" smtClean="0">
                <a:solidFill>
                  <a:srgbClr val="7030A0"/>
                </a:solidFill>
              </a:rPr>
              <a:t>Газ </a:t>
            </a:r>
            <a:r>
              <a:rPr lang="ru-RU" sz="6000" b="1" i="1" dirty="0">
                <a:solidFill>
                  <a:srgbClr val="7030A0"/>
                </a:solidFill>
              </a:rPr>
              <a:t>почуял – не зевай,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 smtClean="0">
                <a:solidFill>
                  <a:srgbClr val="7030A0"/>
                </a:solidFill>
              </a:rPr>
              <a:t>                                                                          Газовщиков </a:t>
            </a:r>
            <a:r>
              <a:rPr lang="ru-RU" sz="6000" b="1" i="1" dirty="0">
                <a:solidFill>
                  <a:srgbClr val="7030A0"/>
                </a:solidFill>
              </a:rPr>
              <a:t>ты </a:t>
            </a:r>
            <a:r>
              <a:rPr lang="ru-RU" sz="6000" b="1" i="1" dirty="0" smtClean="0">
                <a:solidFill>
                  <a:srgbClr val="7030A0"/>
                </a:solidFill>
              </a:rPr>
              <a:t>… .</a:t>
            </a:r>
            <a:endParaRPr lang="ru-RU" sz="6000" b="1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6000" b="1" i="1" dirty="0" smtClean="0">
                <a:solidFill>
                  <a:srgbClr val="003300"/>
                </a:solidFill>
              </a:rPr>
              <a:t>Не </a:t>
            </a:r>
            <a:r>
              <a:rPr lang="ru-RU" sz="6000" b="1" i="1" dirty="0">
                <a:solidFill>
                  <a:srgbClr val="003300"/>
                </a:solidFill>
              </a:rPr>
              <a:t>суши белье над газом -</a:t>
            </a:r>
            <a:br>
              <a:rPr lang="ru-RU" sz="6000" b="1" i="1" dirty="0">
                <a:solidFill>
                  <a:srgbClr val="003300"/>
                </a:solidFill>
              </a:rPr>
            </a:br>
            <a:r>
              <a:rPr lang="ru-RU" sz="6000" b="1" i="1" dirty="0">
                <a:solidFill>
                  <a:srgbClr val="003300"/>
                </a:solidFill>
              </a:rPr>
              <a:t>Все сгорит единым </a:t>
            </a:r>
            <a:r>
              <a:rPr lang="ru-RU" sz="6000" b="1" i="1" dirty="0" smtClean="0">
                <a:solidFill>
                  <a:srgbClr val="003300"/>
                </a:solidFill>
              </a:rPr>
              <a:t>…!</a:t>
            </a:r>
            <a:r>
              <a:rPr lang="ru-RU" sz="6000" b="1" i="1" dirty="0">
                <a:solidFill>
                  <a:srgbClr val="003300"/>
                </a:solidFill>
              </a:rPr>
              <a:t/>
            </a:r>
            <a:br>
              <a:rPr lang="ru-RU" sz="6000" b="1" i="1" dirty="0">
                <a:solidFill>
                  <a:srgbClr val="003300"/>
                </a:solidFill>
              </a:rPr>
            </a:br>
            <a:r>
              <a:rPr lang="ru-RU" sz="6000" b="1" i="1" dirty="0" smtClean="0">
                <a:solidFill>
                  <a:srgbClr val="6600FF"/>
                </a:solidFill>
              </a:rPr>
              <a:t>                                                                           Лучше </a:t>
            </a:r>
            <a:r>
              <a:rPr lang="ru-RU" sz="6000" b="1" i="1" dirty="0">
                <a:solidFill>
                  <a:srgbClr val="6600FF"/>
                </a:solidFill>
              </a:rPr>
              <a:t>даже и не стой</a:t>
            </a:r>
            <a:br>
              <a:rPr lang="ru-RU" sz="6000" b="1" i="1" dirty="0">
                <a:solidFill>
                  <a:srgbClr val="6600FF"/>
                </a:solidFill>
              </a:rPr>
            </a:br>
            <a:r>
              <a:rPr lang="ru-RU" sz="6000" b="1" i="1" dirty="0" smtClean="0">
                <a:solidFill>
                  <a:srgbClr val="6600FF"/>
                </a:solidFill>
              </a:rPr>
              <a:t>                                                                           Перед </a:t>
            </a:r>
            <a:r>
              <a:rPr lang="ru-RU" sz="6000" b="1" i="1" dirty="0">
                <a:solidFill>
                  <a:srgbClr val="6600FF"/>
                </a:solidFill>
              </a:rPr>
              <a:t>газовой … </a:t>
            </a:r>
            <a:r>
              <a:rPr lang="ru-RU" sz="6000" b="1" i="1" dirty="0" smtClean="0">
                <a:solidFill>
                  <a:srgbClr val="6600FF"/>
                </a:solidFill>
              </a:rPr>
              <a:t>.</a:t>
            </a:r>
            <a:endParaRPr lang="ru-RU" sz="6000" b="1" i="1" dirty="0">
              <a:solidFill>
                <a:srgbClr val="6600FF"/>
              </a:solidFill>
            </a:endParaRPr>
          </a:p>
          <a:p>
            <a:pPr marL="0" indent="0">
              <a:buNone/>
            </a:pPr>
            <a:r>
              <a:rPr lang="ru-RU" sz="6000" b="1" i="1" dirty="0" smtClean="0">
                <a:solidFill>
                  <a:srgbClr val="660066"/>
                </a:solidFill>
              </a:rPr>
              <a:t>Возле </a:t>
            </a:r>
            <a:r>
              <a:rPr lang="ru-RU" sz="6000" b="1" i="1" dirty="0">
                <a:solidFill>
                  <a:srgbClr val="660066"/>
                </a:solidFill>
              </a:rPr>
              <a:t>газовой плиты</a:t>
            </a:r>
            <a:br>
              <a:rPr lang="ru-RU" sz="6000" b="1" i="1" dirty="0">
                <a:solidFill>
                  <a:srgbClr val="660066"/>
                </a:solidFill>
              </a:rPr>
            </a:br>
            <a:r>
              <a:rPr lang="ru-RU" sz="6000" b="1" i="1" dirty="0" smtClean="0">
                <a:solidFill>
                  <a:srgbClr val="660066"/>
                </a:solidFill>
              </a:rPr>
              <a:t>Расшалился </a:t>
            </a:r>
            <a:r>
              <a:rPr lang="ru-RU" sz="6000" b="1" i="1" dirty="0">
                <a:solidFill>
                  <a:srgbClr val="660066"/>
                </a:solidFill>
              </a:rPr>
              <a:t>– жди … </a:t>
            </a:r>
            <a:r>
              <a:rPr lang="ru-RU" sz="6000" b="1" i="1" dirty="0" smtClean="0">
                <a:solidFill>
                  <a:srgbClr val="660066"/>
                </a:solidFill>
              </a:rPr>
              <a:t>.</a:t>
            </a:r>
            <a:r>
              <a:rPr lang="ru-RU" sz="6000" b="1" i="1" dirty="0">
                <a:solidFill>
                  <a:srgbClr val="660066"/>
                </a:solidFill>
              </a:rPr>
              <a:t/>
            </a:r>
            <a:br>
              <a:rPr lang="ru-RU" sz="6000" b="1" i="1" dirty="0">
                <a:solidFill>
                  <a:srgbClr val="660066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                                                                            Чайник </a:t>
            </a:r>
            <a:r>
              <a:rPr lang="ru-RU" sz="6000" b="1" i="1" dirty="0">
                <a:solidFill>
                  <a:srgbClr val="002060"/>
                </a:solidFill>
              </a:rPr>
              <a:t>на плиту поставим,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r>
              <a:rPr lang="ru-RU" sz="6000" b="1" i="1" dirty="0" smtClean="0">
                <a:solidFill>
                  <a:srgbClr val="002060"/>
                </a:solidFill>
              </a:rPr>
              <a:t>                                                                           Сами </a:t>
            </a:r>
            <a:r>
              <a:rPr lang="ru-RU" sz="6000" b="1" i="1" dirty="0">
                <a:solidFill>
                  <a:srgbClr val="002060"/>
                </a:solidFill>
              </a:rPr>
              <a:t>в «Денди» поиграем.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                                                                            Позабыли </a:t>
            </a:r>
            <a:r>
              <a:rPr lang="ru-RU" sz="6000" b="1" i="1" dirty="0">
                <a:solidFill>
                  <a:srgbClr val="002060"/>
                </a:solidFill>
              </a:rPr>
              <a:t>мы про </a:t>
            </a:r>
            <a:r>
              <a:rPr lang="ru-RU" sz="6000" b="1" i="1" dirty="0" smtClean="0">
                <a:solidFill>
                  <a:srgbClr val="002060"/>
                </a:solidFill>
              </a:rPr>
              <a:t>ГАЗ,</a:t>
            </a:r>
            <a:endParaRPr lang="ru-RU" sz="60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6000" b="1" i="1" dirty="0">
                <a:solidFill>
                  <a:srgbClr val="002060"/>
                </a:solidFill>
              </a:rPr>
              <a:t> </a:t>
            </a:r>
            <a:r>
              <a:rPr lang="ru-RU" sz="6000" b="1" i="1" dirty="0" smtClean="0">
                <a:solidFill>
                  <a:srgbClr val="002060"/>
                </a:solidFill>
              </a:rPr>
              <a:t>                                                                           Лишить </a:t>
            </a:r>
            <a:r>
              <a:rPr lang="ru-RU" sz="6000" b="1" i="1" dirty="0">
                <a:solidFill>
                  <a:srgbClr val="002060"/>
                </a:solidFill>
              </a:rPr>
              <a:t>жизни может … </a:t>
            </a:r>
            <a:r>
              <a:rPr lang="ru-RU" sz="6000" b="1" i="1" dirty="0" smtClean="0">
                <a:solidFill>
                  <a:srgbClr val="002060"/>
                </a:solidFill>
              </a:rPr>
              <a:t>.</a:t>
            </a: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u="sng" dirty="0">
                <a:solidFill>
                  <a:srgbClr val="FF0000"/>
                </a:solidFill>
              </a:rPr>
              <a:t>Газ опасным может стать, если правила … </a:t>
            </a:r>
            <a:r>
              <a:rPr lang="ru-RU" sz="6000" b="1" i="1" u="sng" dirty="0" smtClean="0">
                <a:solidFill>
                  <a:srgbClr val="FF0000"/>
                </a:solidFill>
              </a:rPr>
              <a:t>.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0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6396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Памятка </a:t>
            </a:r>
            <a:r>
              <a:rPr lang="ru-RU" sz="3600" b="1" dirty="0">
                <a:solidFill>
                  <a:srgbClr val="FF0000"/>
                </a:solidFill>
              </a:rPr>
              <a:t>пользования газом в </a:t>
            </a:r>
            <a:r>
              <a:rPr lang="ru-RU" sz="3600" b="1" dirty="0" smtClean="0">
                <a:solidFill>
                  <a:srgbClr val="FF0000"/>
                </a:solidFill>
              </a:rPr>
              <a:t>быту: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55093" y="625469"/>
            <a:ext cx="11095629" cy="700611"/>
          </a:xfrm>
          <a:prstGeom prst="flowChartAlternateProcess">
            <a:avLst/>
          </a:prstGeom>
          <a:gradFill>
            <a:gsLst>
              <a:gs pos="100000">
                <a:schemeClr val="accent4">
                  <a:lumMod val="110000"/>
                  <a:satMod val="105000"/>
                  <a:tint val="67000"/>
                  <a:alpha val="60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1.Не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устраняйте самовольно неисправности в плите, а отключите газ и вызовите мастера.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55093" y="1326080"/>
            <a:ext cx="11095629" cy="953095"/>
          </a:xfrm>
          <a:prstGeom prst="flowChartAlternateProcess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  <a:alpha val="26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При появлении запаха газа закройте все газовые краны, проветрите помещение, не зажигайте огня, не включайте и не выключайте электроприборы, вызовите аварийную бригаду по телефону </a:t>
            </a:r>
            <a:r>
              <a:rPr lang="ru-RU" sz="2400" b="1" dirty="0">
                <a:solidFill>
                  <a:srgbClr val="FF0000"/>
                </a:solidFill>
              </a:rPr>
              <a:t>04 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55093" y="2288249"/>
            <a:ext cx="11095629" cy="905327"/>
          </a:xfrm>
          <a:prstGeom prst="flowChartAlternateProcess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2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Соблюдайте правила зажигания горелок. Во время работы плиты следите за вентиляцией кухни: приоткрывайте форточки на все время горения газа, не закрывайте решетки вентиляционных каналов.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55094" y="3202650"/>
            <a:ext cx="11095628" cy="748376"/>
          </a:xfrm>
          <a:prstGeom prst="flowChartAlternateProcess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  <a:alpha val="80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4.Проветрите духовой шкаф перед зажиганием горелок.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55093" y="3951027"/>
            <a:ext cx="11095629" cy="798391"/>
          </a:xfrm>
          <a:prstGeom prst="flowChartAlternateProcess">
            <a:avLst/>
          </a:prstGeom>
          <a:gradFill>
            <a:gsLst>
              <a:gs pos="13000">
                <a:schemeClr val="accent4">
                  <a:lumMod val="110000"/>
                  <a:satMod val="105000"/>
                  <a:tint val="67000"/>
                  <a:alpha val="85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НЕ ОСТАВЛЯЙТЕ БЕЗ ПРИСМОТРА ЗАЖЕННЫЕ ГОРЕЛКИ. ПРИ ВНЕЗАПНОМ ПОТУХАНИИ ПЛАМЕНИ НЕМЕДЛЕННО ЗАКРОЙТЕ ВСЕ ГАЗОВЫЕ КРАНЫ, ТЩАТЕЛЬНО ПРОВЕТРИТЕ КУХНЮ.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55093" y="4749420"/>
            <a:ext cx="11095629" cy="641444"/>
          </a:xfrm>
          <a:prstGeom prst="flowChartAlternateProcess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33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 Не допускайте к газовым приборам детей дошкольного возраста.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5093" y="5390865"/>
            <a:ext cx="11095629" cy="805218"/>
          </a:xfrm>
          <a:prstGeom prst="flowChartAlternateProcess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25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Не привязывайте к газопроводам веревки, не сушите белье и волосы над пламенем горелок.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55094" y="6196084"/>
            <a:ext cx="11169554" cy="661916"/>
          </a:xfrm>
          <a:prstGeom prst="flowChartAlternateProcess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  <a:alpha val="12000"/>
                </a:schemeClr>
              </a:gs>
              <a:gs pos="0">
                <a:schemeClr val="accent3">
                  <a:lumMod val="105000"/>
                  <a:satMod val="103000"/>
                  <a:tint val="73000"/>
                  <a:alpha val="75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 ЗАКРЫВАЙТЕ КРАН  НА СТОЯКЕ ПЕРЕД ПЛИТОЙ ПОСЛЕ КАЖДОГО ПОЛЬЗОВАНИЯ ГАЗОМ!</a:t>
            </a:r>
          </a:p>
        </p:txBody>
      </p:sp>
    </p:spTree>
    <p:extLst>
      <p:ext uri="{BB962C8B-B14F-4D97-AF65-F5344CB8AC3E}">
        <p14:creationId xmlns:p14="http://schemas.microsoft.com/office/powerpoint/2010/main" val="206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09684"/>
            <a:ext cx="10515600" cy="5186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Послушайте отрывки из стихотворений и объясните, какие ошибки допустили ребята.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1924" y="1405719"/>
            <a:ext cx="5083507" cy="529533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solidFill>
              <a:srgbClr val="456B4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>
                <a:solidFill>
                  <a:srgbClr val="002060"/>
                </a:solidFill>
              </a:rPr>
              <a:t>Постаралась наша Катя,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Постирала </a:t>
            </a:r>
            <a:r>
              <a:rPr lang="ru-RU" sz="2800" b="1" i="1" dirty="0">
                <a:solidFill>
                  <a:srgbClr val="002060"/>
                </a:solidFill>
              </a:rPr>
              <a:t>куклам платья</a:t>
            </a:r>
            <a:r>
              <a:rPr lang="ru-RU" sz="2800" b="1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Над</a:t>
            </a:r>
            <a:r>
              <a:rPr lang="ru-RU" sz="2800" b="1" i="1" dirty="0">
                <a:solidFill>
                  <a:srgbClr val="002060"/>
                </a:solidFill>
              </a:rPr>
              <a:t>  плитой развесила,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Напевая </a:t>
            </a:r>
            <a:r>
              <a:rPr lang="ru-RU" sz="2800" b="1" i="1" dirty="0">
                <a:solidFill>
                  <a:srgbClr val="002060"/>
                </a:solidFill>
              </a:rPr>
              <a:t>весело.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Газ </a:t>
            </a:r>
            <a:r>
              <a:rPr lang="ru-RU" sz="2800" b="1" i="1" dirty="0">
                <a:solidFill>
                  <a:srgbClr val="002060"/>
                </a:solidFill>
              </a:rPr>
              <a:t>в конфорках подключила,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Заигралась </a:t>
            </a:r>
            <a:r>
              <a:rPr lang="ru-RU" sz="2800" b="1" i="1" dirty="0">
                <a:solidFill>
                  <a:srgbClr val="002060"/>
                </a:solidFill>
              </a:rPr>
              <a:t>и забыла.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Задымились </a:t>
            </a:r>
            <a:r>
              <a:rPr lang="ru-RU" sz="2800" b="1" i="1" dirty="0">
                <a:solidFill>
                  <a:srgbClr val="002060"/>
                </a:solidFill>
              </a:rPr>
              <a:t>кукол платья,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Испугалась </a:t>
            </a:r>
            <a:r>
              <a:rPr lang="ru-RU" sz="2800" b="1" i="1" dirty="0">
                <a:solidFill>
                  <a:srgbClr val="002060"/>
                </a:solidFill>
              </a:rPr>
              <a:t>наша Катя.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45959" y="1405719"/>
            <a:ext cx="5307842" cy="5295332"/>
          </a:xfrm>
          <a:prstGeom prst="roundRect">
            <a:avLst/>
          </a:prstGeom>
          <a:ln>
            <a:solidFill>
              <a:srgbClr val="456B4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i="1" dirty="0">
                <a:solidFill>
                  <a:srgbClr val="002060"/>
                </a:solidFill>
              </a:rPr>
              <a:t>А еще такой был случай: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Я открыл на кухне газ.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На огонь подул я сильно,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Он сейчас же и погас.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Чтобы не было мне скучно,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Долго так я веселился!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Только папа рассердился…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Подскажите-ка, друзья,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Что неверно сделал я?</a:t>
            </a:r>
          </a:p>
        </p:txBody>
      </p:sp>
    </p:spTree>
    <p:extLst>
      <p:ext uri="{BB962C8B-B14F-4D97-AF65-F5344CB8AC3E}">
        <p14:creationId xmlns:p14="http://schemas.microsoft.com/office/powerpoint/2010/main" val="40625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gifer.com/embedded/download/7N2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4" y="1022627"/>
            <a:ext cx="1524075" cy="199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thumbs.gfycat.com/InexperiencedAcrobaticCougar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68" y="272381"/>
            <a:ext cx="3662232" cy="242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108" y="409433"/>
            <a:ext cx="6879573" cy="1473958"/>
          </a:xfrm>
          <a:solidFill>
            <a:schemeClr val="bg1">
              <a:alpha val="53000"/>
            </a:schemeClr>
          </a:solidFill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ТЕЛЕФОННЫЕ НОМЕРА ЭКСТРЕННЫХ СЛУЖБ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cdn01.ru/files/users/images/b5/e0/b5e0510c69353caf842df07f4429735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4114" r="980" b="21614"/>
          <a:stretch/>
        </p:blipFill>
        <p:spPr bwMode="auto">
          <a:xfrm>
            <a:off x="2022142" y="2373167"/>
            <a:ext cx="8147713" cy="42695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039" y="368490"/>
            <a:ext cx="8502556" cy="3787251"/>
          </a:xfrm>
          <a:solidFill>
            <a:schemeClr val="bg1">
              <a:alpha val="25000"/>
            </a:schemeClr>
          </a:solidFill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Нашим девизом будут слова:</a:t>
            </a:r>
            <a:r>
              <a:rPr lang="ru-RU" sz="4800" dirty="0" smtClean="0">
                <a:solidFill>
                  <a:srgbClr val="002060"/>
                </a:solidFill>
              </a:rPr>
              <a:t> </a:t>
            </a: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«Газ опасным может стать, если правила </a:t>
            </a:r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</a:t>
            </a:r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039" y="4408226"/>
            <a:ext cx="10112991" cy="2197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2060"/>
                </a:solidFill>
              </a:rPr>
              <a:t>Наша цель: </a:t>
            </a:r>
            <a:r>
              <a:rPr lang="ru-RU" sz="4000" b="1" dirty="0">
                <a:solidFill>
                  <a:srgbClr val="002060"/>
                </a:solidFill>
              </a:rPr>
              <a:t>научиться правильно и безопасно пользоваться газом  в быту.</a:t>
            </a:r>
          </a:p>
        </p:txBody>
      </p:sp>
    </p:spTree>
    <p:extLst>
      <p:ext uri="{BB962C8B-B14F-4D97-AF65-F5344CB8AC3E}">
        <p14:creationId xmlns:p14="http://schemas.microsoft.com/office/powerpoint/2010/main" val="20368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00.yaplakal.com/pics/pics_original/9/8/6/13826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8184"/>
            <a:ext cx="5243511" cy="32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914400"/>
            <a:ext cx="11168418" cy="1119116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высказывания разделите на две группы: при запахе газа в квартире:</a:t>
            </a:r>
            <a:br>
              <a:rPr lang="ru-RU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</a:t>
            </a:r>
            <a:r>
              <a:rPr lang="ru-RU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</a:t>
            </a:r>
            <a:r>
              <a:rPr lang="ru-RU" sz="6000" b="1" dirty="0"/>
              <a:t>                    </a:t>
            </a:r>
            <a:r>
              <a:rPr lang="ru-RU" sz="6000" b="1" dirty="0" smtClean="0"/>
              <a:t>         </a:t>
            </a:r>
            <a:r>
              <a:rPr lang="ru-RU" sz="6000" b="1" u="sng" dirty="0" smtClean="0">
                <a:solidFill>
                  <a:srgbClr val="1FF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</a:t>
            </a:r>
            <a:r>
              <a:rPr lang="ru-RU" sz="6000" dirty="0">
                <a:solidFill>
                  <a:srgbClr val="1FFF01"/>
                </a:solidFill>
              </a:rPr>
              <a:t/>
            </a:r>
            <a:br>
              <a:rPr lang="ru-RU" sz="6000" dirty="0">
                <a:solidFill>
                  <a:srgbClr val="1FFF01"/>
                </a:solidFill>
              </a:rPr>
            </a:br>
            <a:endParaRPr lang="ru-RU" sz="6000" dirty="0">
              <a:solidFill>
                <a:srgbClr val="1FFF0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512" y="2470245"/>
            <a:ext cx="6948487" cy="4247866"/>
          </a:xfrm>
          <a:solidFill>
            <a:schemeClr val="bg1">
              <a:alpha val="5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b="1" dirty="0" smtClean="0">
                <a:solidFill>
                  <a:srgbClr val="C00000"/>
                </a:solidFill>
              </a:rPr>
              <a:t>При </a:t>
            </a:r>
            <a:r>
              <a:rPr lang="ru-RU" b="1" dirty="0">
                <a:solidFill>
                  <a:srgbClr val="C00000"/>
                </a:solidFill>
              </a:rPr>
              <a:t>запахе газа в квартире: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открыть окна и форточки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зажигать спички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курить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закрыть краники на газовых приборах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включать и выключать электроприборы</a:t>
            </a:r>
          </a:p>
          <a:p>
            <a:pPr marL="0" indent="0">
              <a:buNone/>
            </a:pPr>
            <a:r>
              <a:rPr lang="ru-RU" b="1" i="1" u="sng" dirty="0">
                <a:solidFill>
                  <a:srgbClr val="002060"/>
                </a:solidFill>
              </a:rPr>
              <a:t>- закрыть кран на отводе к газовым приборам</a:t>
            </a:r>
          </a:p>
          <a:p>
            <a:pPr marL="0" indent="0">
              <a:buNone/>
            </a:pPr>
            <a:r>
              <a:rPr lang="ru-RU" b="1" i="1" u="sng" dirty="0" smtClean="0">
                <a:solidFill>
                  <a:srgbClr val="002060"/>
                </a:solidFill>
              </a:rPr>
              <a:t>- </a:t>
            </a:r>
            <a:r>
              <a:rPr lang="ru-RU" b="1" i="1" u="sng" dirty="0">
                <a:solidFill>
                  <a:srgbClr val="002060"/>
                </a:solidFill>
              </a:rPr>
              <a:t>закрыть вентиль на газовом  баллоне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3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312" y="109182"/>
            <a:ext cx="8679978" cy="1665027"/>
          </a:xfrm>
          <a:solidFill>
            <a:schemeClr val="bg1">
              <a:alpha val="53000"/>
            </a:schemeClr>
          </a:solidFill>
        </p:spPr>
        <p:txBody>
          <a:bodyPr>
            <a:noAutofit/>
          </a:bodyPr>
          <a:lstStyle/>
          <a:p>
            <a:r>
              <a:rPr lang="ru-RU" sz="4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давайте проверим правильно вы ответили или нет?</a:t>
            </a:r>
            <a:endParaRPr lang="ru-RU" sz="4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2" name="Picture 8" descr="http://www.babaevo-adm.ru/wp-content/uploads/2014/06/%D0%97%D0%B0%D0%BF%D0%B0%D1%85-%D0%B3%D0%B0%D0%B7%D0%B0-%D0%B2-%D0%BA%D0%B2%D0%B0%D1%80%D1%82%D0%B8%D1%80%D0%B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2684" r="39974" b="1946"/>
          <a:stretch/>
        </p:blipFill>
        <p:spPr bwMode="auto">
          <a:xfrm>
            <a:off x="3125337" y="2135417"/>
            <a:ext cx="6291618" cy="4538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98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gifer.com/embedded/download/7N2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25" y="179731"/>
            <a:ext cx="1395489" cy="182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.ytimg.com/vi/Fd96nGFpI88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5" t="26755" r="-318" b="4172"/>
          <a:stretch/>
        </p:blipFill>
        <p:spPr bwMode="auto">
          <a:xfrm>
            <a:off x="6605020" y="2078638"/>
            <a:ext cx="4973326" cy="27007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41242"/>
            <a:ext cx="10515600" cy="859809"/>
          </a:xfrm>
        </p:spPr>
        <p:txBody>
          <a:bodyPr>
            <a:noAutofit/>
          </a:bodyPr>
          <a:lstStyle/>
          <a:p>
            <a:r>
              <a:rPr lang="ru-RU" sz="6000" b="1" u="sng" dirty="0" smtClean="0">
                <a:solidFill>
                  <a:srgbClr val="FF0000"/>
                </a:solidFill>
              </a:rPr>
              <a:t>04 - НОМЕР ГАЗОВОЙ СЛУЖБЫ</a:t>
            </a:r>
            <a:endParaRPr lang="ru-RU" sz="6000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125" y="464023"/>
            <a:ext cx="5254388" cy="5220269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i="1" dirty="0">
                <a:solidFill>
                  <a:srgbClr val="FF0000"/>
                </a:solidFill>
              </a:rPr>
              <a:t>«04» </a:t>
            </a:r>
            <a:r>
              <a:rPr lang="ru-RU" sz="3200" b="1" i="1" dirty="0">
                <a:solidFill>
                  <a:srgbClr val="002060"/>
                </a:solidFill>
              </a:rPr>
              <a:t>помнить нужно!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Это газовая служба!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В доме газовые печки,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Опасайся друг утечки!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Запах газа есть в квартире –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Окна настежь распахни,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В службу газа «</a:t>
            </a:r>
            <a:r>
              <a:rPr lang="ru-RU" sz="3500" b="1" i="1" dirty="0">
                <a:solidFill>
                  <a:srgbClr val="002060"/>
                </a:solidFill>
              </a:rPr>
              <a:t>04</a:t>
            </a:r>
            <a:r>
              <a:rPr lang="ru-RU" sz="3200" b="1" i="1" dirty="0">
                <a:solidFill>
                  <a:srgbClr val="002060"/>
                </a:solidFill>
              </a:rPr>
              <a:t>»,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Поскорее позвони!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Назови им адрес точно.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002060"/>
                </a:solidFill>
              </a:rPr>
              <a:t>Приезжает газовая служба.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3" y="177422"/>
            <a:ext cx="10904560" cy="709682"/>
          </a:xfrm>
        </p:spPr>
        <p:txBody>
          <a:bodyPr>
            <a:normAutofit fontScale="90000"/>
          </a:bodyPr>
          <a:lstStyle/>
          <a:p>
            <a:r>
              <a:rPr lang="ru-RU" sz="4900" b="1" u="sng" dirty="0" smtClean="0">
                <a:solidFill>
                  <a:srgbClr val="00B050"/>
                </a:solidFill>
              </a:rPr>
              <a:t/>
            </a:r>
            <a:br>
              <a:rPr lang="ru-RU" sz="4900" b="1" u="sng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Все ли вы правила пользования газом запомнили ?</a:t>
            </a:r>
            <a:r>
              <a:rPr lang="ru-RU" sz="7300" b="1" dirty="0">
                <a:solidFill>
                  <a:srgbClr val="FF0000"/>
                </a:solidFill>
              </a:rPr>
              <a:t/>
            </a:r>
            <a:br>
              <a:rPr lang="ru-RU" sz="7300" b="1" dirty="0">
                <a:solidFill>
                  <a:srgbClr val="FF0000"/>
                </a:solidFill>
              </a:rPr>
            </a:br>
            <a:endParaRPr lang="ru-RU" sz="73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433014" y="764277"/>
            <a:ext cx="9826389" cy="1071821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Можно ли использовать газовую плиту для обогрева помещений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55762" y="1938272"/>
            <a:ext cx="9803641" cy="11566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-Какого цвета должно быть пламя горелки, а какого – не должно быть?</a:t>
            </a:r>
          </a:p>
        </p:txBody>
      </p:sp>
      <p:sp>
        <p:nvSpPr>
          <p:cNvPr id="9" name="Овал 8"/>
          <p:cNvSpPr/>
          <p:nvPr/>
        </p:nvSpPr>
        <p:spPr>
          <a:xfrm>
            <a:off x="1455763" y="3213800"/>
            <a:ext cx="9803640" cy="1102365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Что нужно сделать, если пламя выбивается из–под кастрюли? </a:t>
            </a:r>
          </a:p>
        </p:txBody>
      </p:sp>
      <p:sp>
        <p:nvSpPr>
          <p:cNvPr id="10" name="Овал 9"/>
          <p:cNvSpPr/>
          <p:nvPr/>
        </p:nvSpPr>
        <p:spPr>
          <a:xfrm>
            <a:off x="1455762" y="4418339"/>
            <a:ext cx="9803641" cy="1102366"/>
          </a:xfrm>
          <a:prstGeom prst="ellipse">
            <a:avLst/>
          </a:prstGeom>
          <a:gradFill>
            <a:gsLst>
              <a:gs pos="400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-Когда разогреваешь обед на газовой плите, можно ли отойти и оставить ее без присмотра? Почему? </a:t>
            </a:r>
          </a:p>
        </p:txBody>
      </p:sp>
      <p:sp>
        <p:nvSpPr>
          <p:cNvPr id="12" name="Овал 11"/>
          <p:cNvSpPr/>
          <p:nvPr/>
        </p:nvSpPr>
        <p:spPr>
          <a:xfrm>
            <a:off x="1455762" y="5622878"/>
            <a:ext cx="9926469" cy="111911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Что нужно сделать, если в </a:t>
            </a: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доме запахло газом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0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kartinkinaden.ru/uploads/posts/2020-07/thumbs/1593657968_89-p-goluboi-fon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serscontent2.emaze.com/images/fa66bd8b-a012-48a6-b778-cf1d048549ad/4d244b39-06ef-4246-896c-e8191b50ae39image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17" y="3429000"/>
            <a:ext cx="2674961" cy="26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743" y="982640"/>
            <a:ext cx="9362364" cy="286603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57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1FC93-67D4-413C-BA74-BEE944E3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27" y="559558"/>
            <a:ext cx="10768083" cy="582759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</a:t>
            </a: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— моя крепость»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гласит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известная поговорка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 даже в самой надёжной «крепости» нас подстерегает множество опасностей: всё больше появляется бытовых приборов, всё сложнее становится домашняя аппаратура, увеличивается количество средств бытового назначения.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  <a:p>
            <a:endParaRPr lang="ru-RU" dirty="0">
              <a:solidFill>
                <a:srgbClr val="0033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58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17">
        <p14:reveal/>
      </p:transition>
    </mc:Choice>
    <mc:Fallback xmlns="">
      <p:transition spd="slow" advTm="76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altagasutilities.com/sites/default/files/inline-images/About%20Alberta%27s%20Natural%20Gas%20Utility%20Industry%20-%20Page%20Animated%20GI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64" y="866632"/>
            <a:ext cx="5361462" cy="256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096" y="1337481"/>
            <a:ext cx="7790430" cy="2203942"/>
          </a:xfrm>
          <a:solidFill>
            <a:schemeClr val="bg1">
              <a:alpha val="23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Знают взрослые и дети: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Газ наш самый лучший друг.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каждом доме солнцем светит,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С ним надежен мир вокруг.</a:t>
            </a:r>
            <a: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9242" y="4012271"/>
            <a:ext cx="10017457" cy="2374881"/>
          </a:xfrm>
          <a:solidFill>
            <a:schemeClr val="bg1">
              <a:alpha val="21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Невозможно представить нашу жизнь без природного газа – «голубая конфорка» изменила быт, условия жизни людей. Газ – это источник тепла, энергии для нефтехимической промышленности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3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gifer.com/9DXK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72" y="2100121"/>
            <a:ext cx="4284212" cy="321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2" y="668740"/>
            <a:ext cx="6509981" cy="1431381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Отгадайте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загадки:</a:t>
            </a:r>
            <a:r>
              <a:rPr lang="ru-RU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822" y="2415654"/>
            <a:ext cx="6315550" cy="312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Приготовлю </a:t>
            </a:r>
            <a:r>
              <a:rPr lang="ru-RU" sz="3600" b="1" dirty="0">
                <a:solidFill>
                  <a:srgbClr val="002060"/>
                </a:solidFill>
              </a:rPr>
              <a:t>на обед: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Суп гороховый, омлет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И картошечку сварю —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Всю семью я накормлю.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Только газ зажги во мне,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Всё сготовлю на огне!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04513" y="1746914"/>
            <a:ext cx="6305265" cy="3630304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Вещество летучее это,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С едким запахом и без цвета.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Из конфорки на кухне струится,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Чиркнешь спичкою - враз загорится.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https://kartinki.org/uploads/posts/2017-09/1504822373_2649-gaz-gori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4" y="2090000"/>
            <a:ext cx="3885446" cy="267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313">
        <p14:reveal/>
      </p:transition>
    </mc:Choice>
    <mc:Fallback xmlns="">
      <p:transition spd="slow" advTm="363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12247492" cy="69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.gifer.com/7zO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77" y="2824918"/>
            <a:ext cx="3370996" cy="218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dn2.vectorstock.com/i/1000x1000/66/06/factory-refinery-plant-manufacturing-products-vector-5146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 bwMode="auto">
          <a:xfrm>
            <a:off x="150125" y="152119"/>
            <a:ext cx="3985147" cy="22416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2" y="5076966"/>
            <a:ext cx="11101080" cy="1624084"/>
          </a:xfrm>
          <a:solidFill>
            <a:schemeClr val="bg1">
              <a:alpha val="44000"/>
            </a:schemeClr>
          </a:solidFill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Запомните, что зажигать газ могут только взрослые.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Дети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должны этого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делать!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46412" y="900752"/>
            <a:ext cx="10399594" cy="4176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456B46"/>
                </a:solidFill>
              </a:rPr>
              <a:t>                                                         </a:t>
            </a:r>
            <a:r>
              <a:rPr lang="ru-RU" b="1" i="1" dirty="0" smtClean="0">
                <a:solidFill>
                  <a:srgbClr val="002060"/>
                </a:solidFill>
              </a:rPr>
              <a:t>В </a:t>
            </a:r>
            <a:r>
              <a:rPr lang="ru-RU" b="1" i="1" dirty="0">
                <a:solidFill>
                  <a:srgbClr val="002060"/>
                </a:solidFill>
              </a:rPr>
              <a:t>города идёт, в посёлки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     Газ </a:t>
            </a:r>
            <a:r>
              <a:rPr lang="ru-RU" b="1" i="1" dirty="0">
                <a:solidFill>
                  <a:srgbClr val="002060"/>
                </a:solidFill>
              </a:rPr>
              <a:t>по трубам – благодать!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     Тратить </a:t>
            </a:r>
            <a:r>
              <a:rPr lang="ru-RU" b="1" i="1" dirty="0">
                <a:solidFill>
                  <a:srgbClr val="002060"/>
                </a:solidFill>
              </a:rPr>
              <a:t>газ нам нужно с толком,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     Безопасность </a:t>
            </a:r>
            <a:r>
              <a:rPr lang="ru-RU" b="1" i="1" dirty="0">
                <a:solidFill>
                  <a:srgbClr val="002060"/>
                </a:solidFill>
              </a:rPr>
              <a:t>соблюдать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ru-RU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Если газа дух в квартире,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Быть беде! Ты не тяни: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При утечке – «</a:t>
            </a:r>
            <a:r>
              <a:rPr lang="ru-RU" sz="3600" b="1" i="1" dirty="0">
                <a:solidFill>
                  <a:srgbClr val="FF0000"/>
                </a:solidFill>
              </a:rPr>
              <a:t>04</a:t>
            </a:r>
            <a:r>
              <a:rPr lang="ru-RU" sz="3200" b="1" i="1" dirty="0">
                <a:solidFill>
                  <a:srgbClr val="002060"/>
                </a:solidFill>
              </a:rPr>
              <a:t>»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Поскорее позвони!</a:t>
            </a:r>
          </a:p>
        </p:txBody>
      </p:sp>
    </p:spTree>
    <p:extLst>
      <p:ext uri="{BB962C8B-B14F-4D97-AF65-F5344CB8AC3E}">
        <p14:creationId xmlns:p14="http://schemas.microsoft.com/office/powerpoint/2010/main" val="11770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.bp.blogspot.com/-ASM4yT9Gg10/XhIX5S-O0aI/AAAAAAAAYqE/vKBhWHVPmsEwYOTAgAetTY8R8SFoH-ifwCLcBGAsYHQ/s1600/Chemistry%2BQuiz%2B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5" y="2230639"/>
            <a:ext cx="3365649" cy="3105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0"/>
            <a:ext cx="9525000" cy="110546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Обладает ли газ запахом? 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0" y="1378424"/>
            <a:ext cx="8534399" cy="5377218"/>
          </a:xfrm>
          <a:solidFill>
            <a:schemeClr val="bg1">
              <a:alpha val="2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Бытовой газ требует осторожного и внимательного </a:t>
            </a:r>
            <a:r>
              <a:rPr lang="ru-RU" sz="3200" b="1" dirty="0" smtClean="0">
                <a:solidFill>
                  <a:srgbClr val="002060"/>
                </a:solidFill>
              </a:rPr>
              <a:t>обращения</a:t>
            </a:r>
            <a:r>
              <a:rPr lang="ru-RU" sz="3200" b="1" dirty="0">
                <a:solidFill>
                  <a:srgbClr val="002060"/>
                </a:solidFill>
              </a:rPr>
              <a:t>. Природный газ, который добывают из-под </a:t>
            </a:r>
            <a:r>
              <a:rPr lang="ru-RU" sz="3200" b="1" dirty="0" smtClean="0">
                <a:solidFill>
                  <a:srgbClr val="002060"/>
                </a:solidFill>
              </a:rPr>
              <a:t>земли</a:t>
            </a:r>
            <a:r>
              <a:rPr lang="ru-RU" sz="3200" b="1" dirty="0">
                <a:solidFill>
                  <a:srgbClr val="002060"/>
                </a:solidFill>
              </a:rPr>
              <a:t>, не обладает запахом. В газ, который поступает в наши дома, специально добавляют пахучие вещества. Это </a:t>
            </a:r>
            <a:r>
              <a:rPr lang="ru-RU" sz="3200" b="1" dirty="0" smtClean="0">
                <a:solidFill>
                  <a:srgbClr val="002060"/>
                </a:solidFill>
              </a:rPr>
              <a:t>делают </a:t>
            </a:r>
            <a:r>
              <a:rPr lang="ru-RU" sz="3200" b="1" dirty="0">
                <a:solidFill>
                  <a:srgbClr val="002060"/>
                </a:solidFill>
              </a:rPr>
              <a:t>для того, чтобы жильцы, почувствовав запах, сразу приняли необходимые меры. Утечка газа — большая </a:t>
            </a:r>
            <a:r>
              <a:rPr lang="ru-RU" sz="3200" b="1" dirty="0" smtClean="0">
                <a:solidFill>
                  <a:srgbClr val="002060"/>
                </a:solidFill>
              </a:rPr>
              <a:t>угроза</a:t>
            </a:r>
            <a:r>
              <a:rPr lang="ru-RU" sz="3200" b="1" dirty="0">
                <a:solidFill>
                  <a:srgbClr val="002060"/>
                </a:solidFill>
              </a:rPr>
              <a:t>. Во-первых, он может отравить человека, который им надышался, во-вторых, накопившийся в квартире газ может взорваться от случайной искры.</a:t>
            </a:r>
          </a:p>
        </p:txBody>
      </p:sp>
    </p:spTree>
    <p:extLst>
      <p:ext uri="{BB962C8B-B14F-4D97-AF65-F5344CB8AC3E}">
        <p14:creationId xmlns:p14="http://schemas.microsoft.com/office/powerpoint/2010/main" val="641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mmerboard.ru/images/full_hd_abstractions/036_full_hd_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g127.dp.ua/wp-content/uploads/2019/08/plita222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8" y="2542875"/>
            <a:ext cx="3110084" cy="289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222" y="163773"/>
            <a:ext cx="9347578" cy="96065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привести к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утечке газа?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4579" y="1419368"/>
            <a:ext cx="7369792" cy="5254387"/>
          </a:xfrm>
          <a:solidFill>
            <a:schemeClr val="bg1">
              <a:alpha val="4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Представьте</a:t>
            </a:r>
            <a:r>
              <a:rPr lang="ru-RU" sz="3600" b="1" dirty="0">
                <a:solidFill>
                  <a:srgbClr val="002060"/>
                </a:solidFill>
              </a:rPr>
              <a:t>, что на плите стоит доверху налитый чайник. Когда вода в нем закипит, забурлит, она может перелиться через край и залить огонь. Тогда газ будет вытекать из конфорки. Задуть пламя может и ветер, влетевший в раскрытое окно. Часто причиной утечки может стать невнима­тельность: когда второпях газовый кран закрыли не до конца, и газ продолжает идти.</a:t>
            </a:r>
          </a:p>
        </p:txBody>
      </p:sp>
    </p:spTree>
    <p:extLst>
      <p:ext uri="{BB962C8B-B14F-4D97-AF65-F5344CB8AC3E}">
        <p14:creationId xmlns:p14="http://schemas.microsoft.com/office/powerpoint/2010/main" val="36607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903</Words>
  <Application>Microsoft Office PowerPoint</Application>
  <PresentationFormat>Широкоэкранный</PresentationFormat>
  <Paragraphs>118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Презентация  «Газ опасным может стать, если правила не знать!»</vt:lpstr>
      <vt:lpstr>Нашим девизом будут слова: «Газ опасным может стать, если правила не знать»</vt:lpstr>
      <vt:lpstr>«Мой дом — моя крепость» — гласит известная поговорка. Но даже в самой надёжной «крепости» нас подстерегает множество опасностей: всё больше появляется бытовых приборов, всё сложнее становится домашняя аппаратура, увеличивается количество средств бытового назначения. </vt:lpstr>
      <vt:lpstr>Знают взрослые и дети: Газ наш самый лучший друг. В каждом доме солнцем светит, С ним надежен мир вокруг.  </vt:lpstr>
      <vt:lpstr>Отгадайте загадки: </vt:lpstr>
      <vt:lpstr>Презентация PowerPoint</vt:lpstr>
      <vt:lpstr>Запомните, что зажигать газ могут только взрослые.  Дети не должны этого делать!</vt:lpstr>
      <vt:lpstr>Обладает ли газ запахом? </vt:lpstr>
      <vt:lpstr>Что может привести к утечке газа?</vt:lpstr>
      <vt:lpstr> Как узнать, что плита неисправна? </vt:lpstr>
      <vt:lpstr> КАК ОПРЕДЕЛИТЬ УТЕЧКУ ГАЗА ДОМА: </vt:lpstr>
      <vt:lpstr>Презентация PowerPoint</vt:lpstr>
      <vt:lpstr>Что делать, если вы почувствовали запах газа?  </vt:lpstr>
      <vt:lpstr>Презентация PowerPoint</vt:lpstr>
      <vt:lpstr>Давайте запомним четыре важных НЕ: </vt:lpstr>
      <vt:lpstr>Игра «Доскажи словечко»</vt:lpstr>
      <vt:lpstr> Памятка пользования газом в быту: </vt:lpstr>
      <vt:lpstr>Послушайте отрывки из стихотворений и объясните, какие ошибки допустили ребята. </vt:lpstr>
      <vt:lpstr>ТЕЛЕФОННЫЕ НОМЕРА ЭКСТРЕННЫХ СЛУЖБ</vt:lpstr>
      <vt:lpstr>Данные высказывания разделите на две группы: при запахе газа в квартире: нельзя                                необходимо </vt:lpstr>
      <vt:lpstr>А теперь давайте проверим правильно вы ответили или нет?</vt:lpstr>
      <vt:lpstr>04 - НОМЕР ГАЗОВОЙ СЛУЖБЫ</vt:lpstr>
      <vt:lpstr> Все ли вы правила пользования газом запомнили ?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admin</cp:lastModifiedBy>
  <cp:revision>78</cp:revision>
  <dcterms:created xsi:type="dcterms:W3CDTF">2020-07-08T13:31:02Z</dcterms:created>
  <dcterms:modified xsi:type="dcterms:W3CDTF">2020-11-16T06:51:07Z</dcterms:modified>
</cp:coreProperties>
</file>